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tmp"/><Relationship Id="rId5" Type="http://schemas.openxmlformats.org/officeDocument/2006/relationships/image" Target="../media/image5.tm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into the labyrinth if you wish, and take on the following challenge!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927" y="1930400"/>
            <a:ext cx="5963482" cy="3400900"/>
          </a:xfrm>
        </p:spPr>
      </p:pic>
      <p:sp>
        <p:nvSpPr>
          <p:cNvPr id="5" name="TextBox 4"/>
          <p:cNvSpPr txBox="1"/>
          <p:nvPr/>
        </p:nvSpPr>
        <p:spPr>
          <a:xfrm>
            <a:off x="1350498" y="5598942"/>
            <a:ext cx="72307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the exact value of:</a:t>
            </a:r>
          </a:p>
          <a:p>
            <a:r>
              <a:rPr lang="en-US" sz="2400" dirty="0"/>
              <a:t>c</a:t>
            </a:r>
            <a:r>
              <a:rPr lang="en-US" sz="2400" smtClean="0"/>
              <a:t>os </a:t>
            </a:r>
            <a:r>
              <a:rPr lang="en-US" sz="2400" dirty="0" smtClean="0"/>
              <a:t>1º + cos 2º + cos 3º + … + cos 358º + cos 359</a:t>
            </a:r>
            <a:r>
              <a:rPr lang="en-US" sz="2400" dirty="0"/>
              <a:t>º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5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Properties of Trig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Section 5.3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429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000" dirty="0" smtClean="0"/>
                  <a:t>Find the exact value of the following:</a:t>
                </a:r>
              </a:p>
              <a:p>
                <a:pPr marL="0" indent="0">
                  <a:buNone/>
                </a:pPr>
                <a:r>
                  <a:rPr lang="en-US" sz="2000" dirty="0"/>
                  <a:t>	</a:t>
                </a:r>
                <a:r>
                  <a:rPr lang="en-US" sz="2000" dirty="0" smtClean="0"/>
                  <a:t>a. sin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 smtClean="0"/>
                  <a:t> =                         b. cos 5</a:t>
                </a:r>
                <a:r>
                  <a:rPr lang="el-GR" sz="2000" dirty="0" smtClean="0"/>
                  <a:t>π</a:t>
                </a:r>
                <a:r>
                  <a:rPr lang="en-US" sz="2000" dirty="0" smtClean="0"/>
                  <a:t> =                       c. tan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 smtClean="0"/>
                  <a:t> = 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84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50" y="3612671"/>
            <a:ext cx="2391720" cy="12574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67513" y="5004586"/>
                <a:ext cx="1744394" cy="545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Sin t =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513" y="5004586"/>
                <a:ext cx="1744394" cy="545855"/>
              </a:xfrm>
              <a:prstGeom prst="rect">
                <a:avLst/>
              </a:prstGeom>
              <a:blipFill rotWithShape="0">
                <a:blip r:embed="rId4"/>
                <a:stretch>
                  <a:fillRect l="-3147"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698" y="3683928"/>
            <a:ext cx="2524477" cy="12003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76579" y="5092847"/>
            <a:ext cx="1702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 t = x = -1</a:t>
            </a:r>
            <a:endParaRPr lang="en-US" dirty="0"/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163" y="3593618"/>
            <a:ext cx="2000529" cy="127652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230795" y="5092847"/>
            <a:ext cx="1730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Tan t = y/x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3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Ex.2: </a:t>
            </a:r>
            <a:br>
              <a:rPr lang="en-US" dirty="0" smtClean="0"/>
            </a:br>
            <a:r>
              <a:rPr lang="en-US" dirty="0" smtClean="0"/>
              <a:t>If sin </a:t>
            </a:r>
            <a:r>
              <a:rPr lang="el-GR" dirty="0" smtClean="0"/>
              <a:t>θ</a:t>
            </a:r>
            <a:r>
              <a:rPr lang="en-US" dirty="0" smtClean="0"/>
              <a:t>&lt;0 and cos </a:t>
            </a:r>
            <a:r>
              <a:rPr lang="el-GR" dirty="0" smtClean="0"/>
              <a:t>θ</a:t>
            </a:r>
            <a:r>
              <a:rPr lang="en-US" dirty="0" smtClean="0"/>
              <a:t>&lt;0, name the quadrant in which </a:t>
            </a:r>
            <a:r>
              <a:rPr lang="el-GR" dirty="0" smtClean="0"/>
              <a:t>θ</a:t>
            </a:r>
            <a:r>
              <a:rPr lang="en-US" dirty="0" smtClean="0"/>
              <a:t> lies.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Hint: What quadrant are both the sin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>
                <a:solidFill>
                  <a:srgbClr val="FF0000"/>
                </a:solidFill>
              </a:rPr>
              <a:t> and cos</a:t>
            </a:r>
            <a:r>
              <a:rPr lang="el-GR" dirty="0" smtClean="0">
                <a:solidFill>
                  <a:srgbClr val="FF0000"/>
                </a:solidFill>
              </a:rPr>
              <a:t>θ</a:t>
            </a:r>
            <a:r>
              <a:rPr lang="en-US" dirty="0" smtClean="0">
                <a:solidFill>
                  <a:srgbClr val="FF0000"/>
                </a:solidFill>
              </a:rPr>
              <a:t> both negative?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10819" y="5687419"/>
            <a:ext cx="2813539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Quadrant 3</a:t>
            </a:r>
            <a:endParaRPr lang="en-US" sz="40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99" y="2944793"/>
            <a:ext cx="4178105" cy="26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72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Ex. 3</a:t>
                </a:r>
                <a:br>
                  <a:rPr lang="en-US" dirty="0" smtClean="0"/>
                </a:br>
                <a:r>
                  <a:rPr lang="en-US" dirty="0" smtClean="0"/>
                  <a:t>Given sin</a:t>
                </a:r>
                <a:r>
                  <a:rPr lang="el-GR" dirty="0" smtClean="0"/>
                  <a:t>θ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and cos</a:t>
                </a:r>
                <a:r>
                  <a:rPr lang="el-GR" dirty="0" smtClean="0"/>
                  <a:t>θ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 smtClean="0"/>
                  <a:t> find the exact values of the four remaining trig functions of </a:t>
                </a:r>
                <a:r>
                  <a:rPr lang="el-GR" dirty="0" smtClean="0"/>
                  <a:t>θ</a:t>
                </a:r>
                <a:r>
                  <a:rPr lang="en-US" dirty="0" smtClean="0"/>
                  <a:t> using identities.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773" t="-5991" r="-2482" b="-91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** What quadrant is both the sine and cosine positive?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97218" y="2518117"/>
            <a:ext cx="1927274" cy="2067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360" y="2423222"/>
            <a:ext cx="2695951" cy="225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1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Ex.4</a:t>
                </a:r>
                <a:br>
                  <a:rPr lang="en-US" dirty="0" smtClean="0"/>
                </a:br>
                <a:r>
                  <a:rPr lang="en-US" dirty="0" smtClean="0"/>
                  <a:t>Find the exact values of each of the remaining trig functions of </a:t>
                </a:r>
                <a:r>
                  <a:rPr lang="el-GR" dirty="0" smtClean="0"/>
                  <a:t>θ</a:t>
                </a:r>
                <a:r>
                  <a:rPr lang="en-US" dirty="0" smtClean="0"/>
                  <a:t> if sin</a:t>
                </a:r>
                <a:r>
                  <a:rPr lang="el-GR" dirty="0" smtClean="0"/>
                  <a:t>θ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US" dirty="0" smtClean="0"/>
                  <a:t> and </a:t>
                </a:r>
                <a:r>
                  <a:rPr lang="el-GR" dirty="0" smtClean="0"/>
                  <a:t>θ</a:t>
                </a:r>
                <a:r>
                  <a:rPr lang="en-US" dirty="0" smtClean="0"/>
                  <a:t> is in quadrant 3.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773" t="-5991" b="-85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850" y="2160588"/>
            <a:ext cx="3065104" cy="269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83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Ex.5</a:t>
            </a:r>
            <a:br>
              <a:rPr lang="en-US" dirty="0" smtClean="0"/>
            </a:br>
            <a:r>
              <a:rPr lang="en-US" dirty="0" smtClean="0"/>
              <a:t>Use the even-odd properties to find the exact value of each expression.  Do not use a calculator.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a. Cos (-30º)  = </a:t>
                </a:r>
              </a:p>
              <a:p>
                <a:pPr>
                  <a:buAutoNum type="alphaLcPeriod"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b. </a:t>
                </a:r>
                <a:r>
                  <a:rPr lang="en-US" sz="2400" dirty="0" err="1" smtClean="0"/>
                  <a:t>Csc</a:t>
                </a:r>
                <a:r>
                  <a:rPr lang="en-US" sz="2400" dirty="0" smtClean="0"/>
                  <a:t> 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= 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709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609600"/>
                <a:ext cx="8944968" cy="13208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Ex.6</a:t>
                </a:r>
                <a:br>
                  <a:rPr lang="en-US" dirty="0" smtClean="0"/>
                </a:br>
                <a:r>
                  <a:rPr lang="en-US" dirty="0" smtClean="0"/>
                  <a:t>Given that sin</a:t>
                </a:r>
                <a:r>
                  <a:rPr lang="el-GR" dirty="0" smtClean="0"/>
                  <a:t>θ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, and cos</a:t>
                </a:r>
                <a:r>
                  <a:rPr lang="el-GR" dirty="0" smtClean="0"/>
                  <a:t>θ</a:t>
                </a:r>
                <a:r>
                  <a:rPr lang="en-US" dirty="0" smtClean="0"/>
                  <a:t> &lt; 0, find the exact values of the remaining 5 trig functions.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609600"/>
                <a:ext cx="8944968" cy="1320800"/>
              </a:xfrm>
              <a:blipFill rotWithShape="0">
                <a:blip r:embed="rId2"/>
                <a:stretch>
                  <a:fillRect l="-1704" t="-5991" b="-47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Hint: What quadrant is the sine positive and the cosine negative?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51298" y="2546252"/>
            <a:ext cx="1522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Quadrant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15926" y="3165231"/>
                <a:ext cx="8961120" cy="52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0070C0"/>
                    </a:solidFill>
                  </a:rPr>
                  <a:t>Step 1: </a:t>
                </a:r>
                <a:r>
                  <a:rPr lang="en-US" sz="2000" dirty="0" smtClean="0"/>
                  <a:t>Sin</a:t>
                </a:r>
                <a:r>
                  <a:rPr lang="el-GR" sz="2000" dirty="0" smtClean="0"/>
                  <a:t>θ</a:t>
                </a:r>
                <a:r>
                  <a:rPr lang="en-US" sz="2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sz="2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 smtClean="0"/>
                  <a:t> , therefore y = 1 and r = 3. </a:t>
                </a:r>
                <a:endParaRPr lang="en-US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26" y="3165231"/>
                <a:ext cx="8961120" cy="528543"/>
              </a:xfrm>
              <a:prstGeom prst="rect">
                <a:avLst/>
              </a:prstGeom>
              <a:blipFill rotWithShape="0">
                <a:blip r:embed="rId3"/>
                <a:stretch>
                  <a:fillRect l="-748" b="-5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815925" y="3882683"/>
                <a:ext cx="9214339" cy="673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Step 2: </a:t>
                </a:r>
                <a:r>
                  <a:rPr lang="en-US" dirty="0"/>
                  <a:t>Use x² + y² = r² to find </a:t>
                </a:r>
                <a:r>
                  <a:rPr lang="en-US" dirty="0" smtClean="0"/>
                  <a:t>x.   (x)² + (1)² = (3)²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   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    x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9 −1</m:t>
                        </m:r>
                      </m:e>
                    </m:rad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= -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e>
                    </m:rad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	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   because the x-coordinate is negative in quadrant 2.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25" y="3882683"/>
                <a:ext cx="9214339" cy="673261"/>
              </a:xfrm>
              <a:prstGeom prst="rect">
                <a:avLst/>
              </a:prstGeom>
              <a:blipFill rotWithShape="0">
                <a:blip r:embed="rId4"/>
                <a:stretch>
                  <a:fillRect l="-596" t="-1818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Arrow 6"/>
          <p:cNvSpPr/>
          <p:nvPr/>
        </p:nvSpPr>
        <p:spPr>
          <a:xfrm>
            <a:off x="6358597" y="3974366"/>
            <a:ext cx="1167618" cy="1266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815925" y="4726745"/>
                <a:ext cx="8806377" cy="1297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Cos</a:t>
                </a:r>
                <a:r>
                  <a:rPr lang="el-GR" dirty="0" smtClean="0"/>
                  <a:t>θ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                    sec</a:t>
                </a:r>
                <a:r>
                  <a:rPr lang="el-GR" dirty="0" smtClean="0"/>
                  <a:t>θ</a:t>
                </a:r>
                <a:r>
                  <a:rPr lang="en-US" dirty="0"/>
                  <a:t>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                </a:t>
                </a:r>
                <a:r>
                  <a:rPr lang="en-US" dirty="0" err="1" smtClean="0"/>
                  <a:t>csc</a:t>
                </a:r>
                <a:r>
                  <a:rPr lang="el-GR" dirty="0" smtClean="0"/>
                  <a:t>θ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 smtClean="0"/>
                  <a:t> = 3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Tan</a:t>
                </a:r>
                <a:r>
                  <a:rPr lang="el-GR" dirty="0" smtClean="0"/>
                  <a:t>θ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             cot</a:t>
                </a:r>
                <a:r>
                  <a:rPr lang="el-GR" dirty="0" smtClean="0"/>
                  <a:t>θ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 smtClean="0"/>
                  <a:t> = -2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25" y="4726745"/>
                <a:ext cx="8806377" cy="1297984"/>
              </a:xfrm>
              <a:prstGeom prst="rect">
                <a:avLst/>
              </a:prstGeom>
              <a:blipFill rotWithShape="0">
                <a:blip r:embed="rId5"/>
                <a:stretch>
                  <a:fillRect l="-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16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195</TotalTime>
  <Words>166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Trebuchet MS</vt:lpstr>
      <vt:lpstr>Wingdings 3</vt:lpstr>
      <vt:lpstr>Facet</vt:lpstr>
      <vt:lpstr>Step into the labyrinth if you wish, and take on the following challenge!</vt:lpstr>
      <vt:lpstr>Properties of Trig Functions</vt:lpstr>
      <vt:lpstr>Ex.1</vt:lpstr>
      <vt:lpstr>Ex.2:  If sin θ&lt;0 and cos θ&lt;0, name the quadrant in which θ lies.</vt:lpstr>
      <vt:lpstr>Ex. 3 Given sinθ = √5/5   and cosθ = (2√5)/5, find the exact values of the four remaining trig functions of θ using identities.</vt:lpstr>
      <vt:lpstr>Ex.4 Find the exact values of each of the remaining trig functions of θ if sinθ = (-5)/13 and θ is in quadrant 3.</vt:lpstr>
      <vt:lpstr>Ex.5 Use the even-odd properties to find the exact value of each expression.  Do not use a calculator.</vt:lpstr>
      <vt:lpstr>Ex.6 Given that sinθ = 1/3 , and cosθ &lt; 0, find the exact values of the remaining 5 trig functions.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Trig Functions</dc:title>
  <dc:creator>Pfeil, Jason</dc:creator>
  <cp:lastModifiedBy>Pfeil, Jason</cp:lastModifiedBy>
  <cp:revision>12</cp:revision>
  <dcterms:created xsi:type="dcterms:W3CDTF">2015-12-16T14:02:43Z</dcterms:created>
  <dcterms:modified xsi:type="dcterms:W3CDTF">2015-12-16T17:18:21Z</dcterms:modified>
</cp:coreProperties>
</file>